
<file path=[Content_Types].xml><?xml version="1.0" encoding="utf-8"?>
<Types xmlns="http://schemas.openxmlformats.org/package/2006/content-types">
  <Default Extension="jpg" ContentType="image/jpeg"/>
  <Default Extension="png" ContentType="image/png"/>
  <Default Extension="xml" ContentType="application/xml"/>
  <Default Extension="rels" ContentType="application/vnd.openxmlformats-package.relationships+xml"/>
  <Override PartName="/ppt/notesSlides/notesSlide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22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1.xml" ContentType="application/vnd.openxmlformats-officedocument.theme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 /><Relationship Id="rId2" Type="http://schemas.openxmlformats.org/officeDocument/2006/relationships/extended-properties" Target="docProps/app.xml" /><Relationship Id="rId0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">
  <p:sldMasterIdLst>
    <p:sldMasterId id="2147483648" r:id="rId0"/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p="http://schemas.openxmlformats.org/presentationml/2006/main">
  <p:clrMru>
    <a:srgbClr val="FFFFFF"/>
    <a:srgbClr val="1CB5E0"/>
    <a:srgbClr val="000046"/>
  </p:clrMru>
  <p:extLst>
    <p:ext uri="{E76CE94A-603C-4142-B9EB-6D1370010A27}"/>
    <p:ext uri="{D31A062A-798A-4329-ABDD-BBA856620510}"/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>
  <p:normalViewPr horzBarState="maximized">
    <p:restoredLeft sz="15987" autoAdjust="false"/>
    <p:restoredTop sz="94660"/>
  </p:normalViewPr>
  <p:slideViewPr>
    <p:cSldViewPr snapToGrid="false" showGuides="true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6" Type="http://schemas.openxmlformats.org/officeDocument/2006/relationships/slide" Target="slides/slide5.xml" /><Relationship Id="rId9" Type="http://schemas.openxmlformats.org/officeDocument/2006/relationships/slide" Target="slides/slide8.xml" /><Relationship Id="rId5" Type="http://schemas.openxmlformats.org/officeDocument/2006/relationships/slide" Target="slides/slide4.xml" /><Relationship Id="rId11" Type="http://schemas.openxmlformats.org/officeDocument/2006/relationships/notesMaster" Target="notesMasters/notesMaster1.xml" /><Relationship Id="rId1" Type="http://schemas.openxmlformats.org/officeDocument/2006/relationships/slideMaster" Target="slideMasters/slideMaster2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0" Type="http://schemas.openxmlformats.org/officeDocument/2006/relationships/slide" Target="slides/slide9.xml" 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Relationship Id="rId8" Type="http://schemas.openxmlformats.org/officeDocument/2006/relationships/slide" Target="slides/slide7.xml" /><Relationship Id="rId2" Type="http://schemas.openxmlformats.org/officeDocument/2006/relationships/slide" Target="slides/slide1.xml" /><Relationship Id="rId0" Type="http://schemas.openxmlformats.org/officeDocument/2006/relationships/slideMaster" Target="slideMasters/slideMaster1.xml" /><Relationship Id="rId4" Type="http://schemas.openxmlformats.org/officeDocument/2006/relationships/slide" Target="slides/slide3.xml" /></Relationships>
</file>

<file path=ppt/notesMasters/_rels/notesMaster1.xml.rels><?xml version="1.0" encoding="UTF-8" standalone="yes"?><Relationships xmlns="http://schemas.openxmlformats.org/package/2006/relationships"><Relationship Id="rId0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r">
              <a:defRPr sz="1200"/>
            </a:lvl1pPr>
          </a:lstStyle>
          <a:p>
            <a:pPr/>
            <a:fld id="{D2A48B96-639E-45A3-A0BA-2464DFDB1FAA}" type="datetimeFigureOut">
              <a:r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false" anchor="ctr"/>
          <a:lstStyle/>
          <a:p>
            <a:pPr/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false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r">
              <a:defRPr sz="1200"/>
            </a:lvl1pPr>
          </a:lstStyle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9.xml" /></Relationships>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.xml" /></Relationships>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2.xml" /></Relationships>
</file>

<file path=ppt/notesSlides/_rels/notesSlide4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3.xml" /></Relationships>
</file>

<file path=ppt/notesSlides/_rels/notesSlide5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4.xml" /></Relationships>
</file>

<file path=ppt/notesSlides/_rels/notesSlide6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5.xml" /></Relationships>
</file>

<file path=ppt/notesSlides/_rels/notesSlide7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6.xml" /></Relationships>
</file>

<file path=ppt/notesSlides/_rels/notesSlide8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7.xml" /></Relationships>
</file>

<file path=ppt/notesSlides/_rels/notesSlide9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8.xml" /></Relationships>
</file>

<file path=ppt/notesSlides/notesSlide1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0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2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2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8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9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true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true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74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75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0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1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true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9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9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04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05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true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3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4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8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9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2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3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9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0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134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3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42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43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true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6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7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true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/>
            <a:endParaRPr lang="en-US" dirty="false"/>
          </a:p>
        </p:txBody>
      </p:sp>
      <p:sp>
        <p:nvSpPr>
          <p:cNvPr id="90" name="Text Placeholder 7"/>
          <p:cNvSpPr>
            <a:spLocks noGrp="true"/>
          </p:cNvSpPr>
          <p:nvPr>
            <p:ph type="body" sz="quarter" idx="10" hasCustomPrompt="true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true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false"/>
              <a:t>TITLE HERE</a:t>
            </a:r>
            <a:endParaRPr lang="es-ES_tradnl" dirty="false"/>
          </a:p>
        </p:txBody>
      </p:sp>
      <p:sp>
        <p:nvSpPr>
          <p:cNvPr id="91" name="Text Placeholder 7"/>
          <p:cNvSpPr>
            <a:spLocks noGrp="true"/>
          </p:cNvSpPr>
          <p:nvPr>
            <p:ph type="body" sz="quarter" idx="11" hasCustomPrompt="true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false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false" err="true"/>
              <a:t>Ultimate</a:t>
            </a:r>
            <a:r>
              <a:rPr lang="es-ES_tradnl" dirty="false"/>
              <a:t> </a:t>
            </a:r>
            <a:r>
              <a:rPr lang="es-ES_tradnl" dirty="false" err="true"/>
              <a:t>Powerpoint</a:t>
            </a:r>
            <a:r>
              <a:rPr lang="es-ES_tradnl" dirty="false"/>
              <a:t> </a:t>
            </a:r>
            <a:r>
              <a:rPr lang="es-ES_tradnl" dirty="false" err="true"/>
              <a:t>Template</a:t>
            </a:r>
            <a:endParaRPr lang="es-ES_tradnl" dirty="false"/>
          </a:p>
        </p:txBody>
      </p:sp>
      <p:sp>
        <p:nvSpPr>
          <p:cNvPr id="92" name="Text Placeholder 2"/>
          <p:cNvSpPr>
            <a:spLocks noGrp="true"/>
          </p:cNvSpPr>
          <p:nvPr>
            <p:ph type="body" sz="quarter" idx="16" hasCustomPrompt="true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false" err="true"/>
              <a:t>Lorem</a:t>
            </a:r>
            <a:r>
              <a:rPr lang="en-US" dirty="false"/>
              <a:t> </a:t>
            </a:r>
            <a:r>
              <a:rPr lang="en-US" dirty="false" err="true"/>
              <a:t>ipsum</a:t>
            </a:r>
            <a:r>
              <a:rPr lang="en-US" dirty="false"/>
              <a:t> dolor sit </a:t>
            </a:r>
            <a:r>
              <a:rPr lang="en-US" dirty="false" err="true"/>
              <a:t>amet</a:t>
            </a:r>
            <a:r>
              <a:rPr lang="en-US" dirty="false"/>
              <a:t>, </a:t>
            </a:r>
            <a:r>
              <a:rPr lang="en-US" dirty="false" err="true"/>
              <a:t>consectetur</a:t>
            </a:r>
            <a:r>
              <a:rPr lang="en-US" dirty="false"/>
              <a:t> </a:t>
            </a:r>
            <a:r>
              <a:rPr lang="en-US" dirty="false" err="true"/>
              <a:t>adipiscing</a:t>
            </a:r>
            <a:r>
              <a:rPr lang="en-US" dirty="false"/>
              <a:t> </a:t>
            </a:r>
            <a:r>
              <a:rPr lang="en-US" dirty="false" err="true"/>
              <a:t>elit</a:t>
            </a:r>
            <a:r>
              <a:rPr lang="en-US" dirty="false"/>
              <a:t>. </a:t>
            </a:r>
            <a:r>
              <a:rPr lang="en-US" dirty="false" err="true"/>
              <a:t>Fusce</a:t>
            </a:r>
            <a:r>
              <a:rPr lang="en-US" dirty="false"/>
              <a:t> </a:t>
            </a:r>
            <a:r>
              <a:rPr lang="en-US" dirty="false" err="true"/>
              <a:t>diam</a:t>
            </a:r>
            <a:r>
              <a:rPr lang="en-US" dirty="false"/>
              <a:t> </a:t>
            </a:r>
            <a:r>
              <a:rPr lang="en-US" dirty="false" err="true"/>
              <a:t>tortor</a:t>
            </a:r>
            <a:r>
              <a:rPr lang="en-US" dirty="false"/>
              <a:t>, </a:t>
            </a:r>
            <a:r>
              <a:rPr lang="en-US" dirty="false" err="true"/>
              <a:t>mattis</a:t>
            </a:r>
            <a:r>
              <a:rPr lang="en-US" dirty="false"/>
              <a:t> </a:t>
            </a:r>
            <a:r>
              <a:rPr lang="en-US" dirty="false" err="true"/>
              <a:t>quis</a:t>
            </a:r>
            <a:r>
              <a:rPr lang="en-US" dirty="false"/>
              <a:t> </a:t>
            </a:r>
            <a:r>
              <a:rPr lang="en-US" dirty="false" err="true"/>
              <a:t>dapibus</a:t>
            </a:r>
            <a:r>
              <a:rPr lang="en-US" dirty="false"/>
              <a:t> vitae, </a:t>
            </a:r>
            <a:r>
              <a:rPr lang="en-US" dirty="false" err="true"/>
              <a:t>euismod</a:t>
            </a:r>
            <a:r>
              <a:rPr lang="en-US" dirty="false"/>
              <a:t> non </a:t>
            </a:r>
            <a:r>
              <a:rPr lang="en-US" dirty="false" err="true"/>
              <a:t>purus</a:t>
            </a:r>
            <a:r>
              <a:rPr lang="en-US" dirty="false"/>
              <a:t>. Maecenas </a:t>
            </a:r>
            <a:r>
              <a:rPr lang="en-US" dirty="false" err="true"/>
              <a:t>ut</a:t>
            </a:r>
            <a:r>
              <a:rPr lang="en-US" dirty="false"/>
              <a:t> lacus </a:t>
            </a:r>
            <a:r>
              <a:rPr lang="en-US" dirty="false" err="true"/>
              <a:t>nec</a:t>
            </a:r>
            <a:r>
              <a:rPr lang="en-US" dirty="false"/>
              <a:t> </a:t>
            </a:r>
            <a:r>
              <a:rPr lang="en-US" dirty="false" err="true"/>
              <a:t>mauris</a:t>
            </a:r>
            <a:r>
              <a:rPr lang="en-US" dirty="false"/>
              <a:t> </a:t>
            </a:r>
            <a:r>
              <a:rPr lang="en-US" dirty="false" err="true"/>
              <a:t>feugiat</a:t>
            </a:r>
            <a:r>
              <a:rPr lang="en-US" dirty="false"/>
              <a:t> </a:t>
            </a:r>
            <a:r>
              <a:rPr lang="en-US" dirty="false" err="true"/>
              <a:t>tristique</a:t>
            </a:r>
            <a:r>
              <a:rPr lang="en-US" dirty="false"/>
              <a:t>.</a:t>
            </a:r>
            <a:endParaRPr lang="en-US" dirty="fal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true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23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0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1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true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9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0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4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5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8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9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5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56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60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2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3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1" Type="http://schemas.openxmlformats.org/officeDocument/2006/relationships/theme" Target="../theme/theme1.xml" /><Relationship Id="rId10" Type="http://schemas.openxmlformats.org/officeDocument/2006/relationships/slideLayout" Target="../slideLayouts/slideLayout11.xml" /><Relationship Id="rId8" Type="http://schemas.openxmlformats.org/officeDocument/2006/relationships/slideLayout" Target="../slideLayouts/slideLayout9.xml" /><Relationship Id="rId1" Type="http://schemas.openxmlformats.org/officeDocument/2006/relationships/slideLayout" Target="../slideLayouts/slideLayout2.xml" /><Relationship Id="rId7" Type="http://schemas.openxmlformats.org/officeDocument/2006/relationships/slideLayout" Target="../slideLayouts/slideLayout8.xml" /><Relationship Id="rId0" Type="http://schemas.openxmlformats.org/officeDocument/2006/relationships/slideLayout" Target="../slideLayouts/slideLayout1.xml" /><Relationship Id="rId3" Type="http://schemas.openxmlformats.org/officeDocument/2006/relationships/slideLayout" Target="../slideLayouts/slideLayout4.xml" /><Relationship Id="rId5" Type="http://schemas.openxmlformats.org/officeDocument/2006/relationships/slideLayout" Target="../slideLayouts/slideLayout6.xml" /><Relationship Id="rId9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5.xml" /><Relationship Id="rId2" Type="http://schemas.openxmlformats.org/officeDocument/2006/relationships/slideLayout" Target="../slideLayouts/slideLayout3.xml" /><Relationship Id="rId6" Type="http://schemas.openxmlformats.org/officeDocument/2006/relationships/slideLayout" Target="../slideLayouts/slideLayout7.xml" /></Relationships>
</file>

<file path=ppt/slideMasters/_rels/slideMaster2.xml.rels><?xml version="1.0" encoding="UTF-8" standalone="yes"?><Relationships xmlns="http://schemas.openxmlformats.org/package/2006/relationships"><Relationship Id="rId9" Type="http://schemas.openxmlformats.org/officeDocument/2006/relationships/slideLayout" Target="../slideLayouts/slideLayout21.xml" /><Relationship Id="rId8" Type="http://schemas.openxmlformats.org/officeDocument/2006/relationships/slideLayout" Target="../slideLayouts/slideLayout20.xml" /><Relationship Id="rId11" Type="http://schemas.openxmlformats.org/officeDocument/2006/relationships/slideLayout" Target="../slideLayouts/slideLayout23.xml" /><Relationship Id="rId3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22.xml" /><Relationship Id="rId0" Type="http://schemas.openxmlformats.org/officeDocument/2006/relationships/slideLayout" Target="../slideLayouts/slideLayout12.xml" /><Relationship Id="rId7" Type="http://schemas.openxmlformats.org/officeDocument/2006/relationships/slideLayout" Target="../slideLayouts/slideLayout19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1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true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0"/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true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0"/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2" Type="http://schemas.openxmlformats.org/officeDocument/2006/relationships/image" Target="media/image1.jpg" /><Relationship Id="rId1" Type="http://schemas.openxmlformats.org/officeDocument/2006/relationships/notesSlide" Target="../notesSlides/notesSlide2.xml" /><Relationship Id="rId0" Type="http://schemas.openxmlformats.org/officeDocument/2006/relationships/slideLayout" Target="../slideLayouts/slideLayout7.xml" 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3.xml" /><Relationship Id="rId0" Type="http://schemas.openxmlformats.org/officeDocument/2006/relationships/slideLayout" Target="../slideLayouts/slideLayout1.xml" 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4.xml" /><Relationship Id="rId0" Type="http://schemas.openxmlformats.org/officeDocument/2006/relationships/slideLayout" Target="../slideLayouts/slideLayout12.xml" /></Relationships>
</file>

<file path=ppt/slides/_rels/slide4.xml.rels><?xml version="1.0" encoding="UTF-8" standalone="yes"?><Relationships xmlns="http://schemas.openxmlformats.org/package/2006/relationships"><Relationship Id="rId4" Type="http://schemas.openxmlformats.org/officeDocument/2006/relationships/image" Target="media/image4.png" /><Relationship Id="rId1" Type="http://schemas.openxmlformats.org/officeDocument/2006/relationships/notesSlide" Target="../notesSlides/notesSlide5.xml" /><Relationship Id="rId0" Type="http://schemas.openxmlformats.org/officeDocument/2006/relationships/slideLayout" Target="../slideLayouts/slideLayout12.xml" /><Relationship Id="rId3" Type="http://schemas.openxmlformats.org/officeDocument/2006/relationships/image" Target="media/image3.png" /><Relationship Id="rId2" Type="http://schemas.openxmlformats.org/officeDocument/2006/relationships/image" Target="media/image2.png" /></Relationships>
</file>

<file path=ppt/slides/_rels/slide5.xml.rels><?xml version="1.0" encoding="UTF-8" standalone="yes"?><Relationships xmlns="http://schemas.openxmlformats.org/package/2006/relationships"><Relationship Id="rId4" Type="http://schemas.openxmlformats.org/officeDocument/2006/relationships/image" Target="media/image7.png" /><Relationship Id="rId0" Type="http://schemas.openxmlformats.org/officeDocument/2006/relationships/slideLayout" Target="../slideLayouts/slideLayout12.xml" /><Relationship Id="rId1" Type="http://schemas.openxmlformats.org/officeDocument/2006/relationships/notesSlide" Target="../notesSlides/notesSlide6.xml" /><Relationship Id="rId2" Type="http://schemas.openxmlformats.org/officeDocument/2006/relationships/image" Target="media/image5.png" /><Relationship Id="rId5" Type="http://schemas.openxmlformats.org/officeDocument/2006/relationships/image" Target="media/image8.png" /><Relationship Id="rId3" Type="http://schemas.openxmlformats.org/officeDocument/2006/relationships/image" Target="media/image6.png" /></Relationships>
</file>

<file path=ppt/slides/_rels/slide6.xml.rels><?xml version="1.0" encoding="UTF-8" standalone="yes"?><Relationships xmlns="http://schemas.openxmlformats.org/package/2006/relationships"><Relationship Id="rId0" Type="http://schemas.openxmlformats.org/officeDocument/2006/relationships/slideLayout" Target="../slideLayouts/slideLayout12.xml" /><Relationship Id="rId1" Type="http://schemas.openxmlformats.org/officeDocument/2006/relationships/notesSlide" Target="../notesSlides/notesSlide7.xml" /><Relationship Id="rId3" Type="http://schemas.openxmlformats.org/officeDocument/2006/relationships/image" Target="media/image10.png" /><Relationship Id="rId4" Type="http://schemas.openxmlformats.org/officeDocument/2006/relationships/image" Target="media/image11.png" /><Relationship Id="rId2" Type="http://schemas.openxmlformats.org/officeDocument/2006/relationships/image" Target="media/image9.png" 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media/image12.png" /><Relationship Id="rId1" Type="http://schemas.openxmlformats.org/officeDocument/2006/relationships/notesSlide" Target="../notesSlides/notesSlide8.xml" /><Relationship Id="rId0" Type="http://schemas.openxmlformats.org/officeDocument/2006/relationships/slideLayout" Target="../slideLayouts/slideLayout12.xml" 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media/image13.png" /><Relationship Id="rId1" Type="http://schemas.openxmlformats.org/officeDocument/2006/relationships/notesSlide" Target="../notesSlides/notesSlide9.xml" /><Relationship Id="rId0" Type="http://schemas.openxmlformats.org/officeDocument/2006/relationships/slideLayout" Target="../slideLayouts/slideLayout12.xml" 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media/image1.jpg" /><Relationship Id="rId1" Type="http://schemas.openxmlformats.org/officeDocument/2006/relationships/notesSlide" Target="../notesSlides/notesSlide1.xml" /><Relationship Id="rId0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0"/>
          <p:cNvSpPr/>
          <p:nvPr/>
        </p:nvSpPr>
        <p:spPr>
          <a:xfrm rot="0" flipH="false" flipV="false">
            <a:off x="825640" y="1612153"/>
            <a:ext cx="179585" cy="2024342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1"/>
          <p:cNvSpPr txBox="true"/>
          <p:nvPr/>
        </p:nvSpPr>
        <p:spPr>
          <a:xfrm rot="0" flipH="false" flipV="false">
            <a:off x="1146175" y="1812925"/>
            <a:ext cx="6724650" cy="14605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thaiDist"/>
            <a:r>
              <a:rPr lang="en-US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5-7 Node-red</a:t>
            </a:r>
            <a:r>
              <a:rPr lang="zh-CN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上下文数据的使用（三）</a:t>
            </a:r>
            <a:endParaRPr/>
          </a:p>
        </p:txBody>
      </p:sp>
      <p:sp>
        <p:nvSpPr>
          <p:cNvPr id="19" name="文本框 12"/>
          <p:cNvSpPr txBox="true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/>
                <a:ea typeface="等线"/>
              </a:defRPr>
            </a:pPr>
            <a:r>
              <a:rPr lang="zh-CN" sz="2000" b="false" i="fals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/>
                <a:ea typeface="黑体"/>
              </a:rPr>
              <a:t>讲师：吕林虎</a:t>
            </a:r>
            <a:endParaRPr/>
          </a:p>
        </p:txBody>
      </p:sp>
      <p:sp>
        <p:nvSpPr>
          <p:cNvPr id="2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6"/>
          <p:cNvSpPr txBox="true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altLang="zh-CN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false" lang="en-US" altLang="zh-CN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7"/>
          <p:cNvSpPr txBox="true"/>
          <p:nvPr/>
        </p:nvSpPr>
        <p:spPr>
          <a:xfrm rot="0" flipH="false" flipV="false">
            <a:off x="1170940" y="1608455"/>
            <a:ext cx="3100070" cy="39878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zh-CN" sz="20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3"/>
          <p:cNvSpPr txBox="true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false">
            <a:spAutoFit/>
          </a:bodyPr>
          <a:p>
            <a:pPr/>
            <a:r>
              <a:rPr lang="en-US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Node-red</a:t>
            </a:r>
            <a:r>
              <a:rPr lang="zh-CN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基础入门教程</a:t>
            </a:r>
            <a:endParaRPr lang="zh-CN" sz="2800" b="true">
              <a:solidFill>
                <a:schemeClr val="bg2">
                  <a:lumMod val="25000"/>
                  <a:alpha val="100000"/>
                </a:schemeClr>
              </a:solidFill>
              <a:latin typeface="黑体"/>
              <a:ea typeface="黑体"/>
            </a:endParaRPr>
          </a:p>
        </p:txBody>
      </p:sp>
      <p:sp>
        <p:nvSpPr>
          <p:cNvPr id="24" name="1"/>
          <p:cNvSpPr txBox="true"/>
          <p:nvPr/>
        </p:nvSpPr>
        <p:spPr>
          <a:xfrm rot="0" flipH="true" flipV="false">
            <a:off x="2326080" y="166155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上下文数据的使用（三）</a:t>
            </a:r>
            <a:endParaRPr/>
          </a:p>
        </p:txBody>
      </p:sp>
      <p:sp>
        <p:nvSpPr>
          <p:cNvPr id="27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060962" y="409989"/>
            <a:ext cx="6096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1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、简介</a:t>
            </a:r>
            <a:endParaRPr/>
          </a:p>
        </p:txBody>
      </p:sp>
      <p:sp>
        <p:nvSpPr>
          <p:cNvPr id="28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" name=""/>
          <p:cNvSpPr txBox="true"/>
          <p:nvPr/>
        </p:nvSpPr>
        <p:spPr>
          <a:xfrm rot="0" flipH="false" flipV="false">
            <a:off x="2127512" y="2198594"/>
            <a:ext cx="7962900" cy="1993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SimHei"/>
                <a:ea typeface="SimHei"/>
              </a:rPr>
              <a:t>在上一节课中，使用函数节点中的</a:t>
            </a:r>
            <a:r>
              <a:rPr lang="en-US" sz="2000">
                <a:latin typeface="SimHei"/>
                <a:ea typeface="SimHei"/>
              </a:rPr>
              <a:t>context</a:t>
            </a:r>
            <a:r>
              <a:rPr lang="zh-CN" sz="2000">
                <a:latin typeface="SimHei"/>
                <a:ea typeface="SimHei"/>
              </a:rPr>
              <a:t>方法来保存数据，实现了计数器的功能，但是使用</a:t>
            </a:r>
            <a:r>
              <a:rPr lang="en-US" sz="2000">
                <a:latin typeface="SimHei"/>
                <a:ea typeface="SimHei"/>
              </a:rPr>
              <a:t>context</a:t>
            </a:r>
            <a:r>
              <a:rPr lang="zh-CN" sz="2000">
                <a:latin typeface="SimHei"/>
                <a:ea typeface="SimHei"/>
              </a:rPr>
              <a:t>的方式只能在一个节点的范围内获取上下文属性，也就是说</a:t>
            </a:r>
            <a:r>
              <a:rPr lang="en-US" sz="2000">
                <a:latin typeface="SimHei"/>
                <a:ea typeface="SimHei"/>
              </a:rPr>
              <a:t>context</a:t>
            </a:r>
            <a:r>
              <a:rPr lang="zh-CN" sz="2000">
                <a:latin typeface="SimHei"/>
                <a:ea typeface="SimHei"/>
              </a:rPr>
              <a:t>方法只能获取一个节点中声明的数据；而在实际的应用中，不同的节点之间可能会用到同一个变量，也就是说，需要一个“全局变量”，这样应该怎么进行数据传递呢？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上下文数据的使用（三）</a:t>
            </a:r>
            <a:endParaRPr/>
          </a:p>
        </p:txBody>
      </p:sp>
      <p:sp>
        <p:nvSpPr>
          <p:cNvPr id="32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060962" y="409989"/>
            <a:ext cx="6096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2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、使用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flow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在不同节点中传递参数</a:t>
            </a:r>
            <a:endParaRPr/>
          </a:p>
        </p:txBody>
      </p:sp>
      <p:sp>
        <p:nvSpPr>
          <p:cNvPr id="33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"/>
          <p:cNvSpPr txBox="true"/>
          <p:nvPr/>
        </p:nvSpPr>
        <p:spPr>
          <a:xfrm rot="0" flipH="false" flipV="false">
            <a:off x="2499361" y="2390214"/>
            <a:ext cx="7213600" cy="14605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SimHei"/>
                <a:ea typeface="SimHei"/>
              </a:rPr>
              <a:t>flow.get()	</a:t>
            </a:r>
            <a:r>
              <a:rPr lang="zh-CN" sz="2000">
                <a:latin typeface="SimHei"/>
                <a:ea typeface="SimHei"/>
              </a:rPr>
              <a:t>获取流作用域上下文的属性数据</a:t>
            </a:r>
            <a:endParaRPr/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SimHei"/>
                <a:ea typeface="SimHei"/>
              </a:rPr>
              <a:t>flow.set()	</a:t>
            </a:r>
            <a:r>
              <a:rPr lang="zh-CN" sz="2000">
                <a:latin typeface="SimHei"/>
                <a:ea typeface="SimHei"/>
              </a:rPr>
              <a:t>设置流作用域上下文属性数据</a:t>
            </a:r>
            <a:endParaRPr/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SimHei"/>
                <a:ea typeface="SimHei"/>
              </a:rPr>
              <a:t>flow.keys()	</a:t>
            </a:r>
            <a:r>
              <a:rPr lang="zh-CN" sz="2000">
                <a:latin typeface="SimHei"/>
                <a:ea typeface="SimHei"/>
              </a:rPr>
              <a:t>返回所有在流作用域中声明的上下文属性的键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上下文数据的使用（三）</a:t>
            </a:r>
            <a:endParaRPr/>
          </a:p>
        </p:txBody>
      </p:sp>
      <p:sp>
        <p:nvSpPr>
          <p:cNvPr id="37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060962" y="409989"/>
            <a:ext cx="6096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2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、使用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flow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在不同节点中传递参数</a:t>
            </a:r>
            <a:endParaRPr/>
          </a:p>
        </p:txBody>
      </p:sp>
      <p:sp>
        <p:nvSpPr>
          <p:cNvPr id="38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9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36444" y="1993964"/>
            <a:ext cx="4457700" cy="2870200"/>
          </a:xfrm>
          <a:prstGeom prst="rect"/>
        </p:spPr>
      </p:pic>
      <p:pic>
        <p:nvPicPr>
          <p:cNvPr id="40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4765862" y="2134038"/>
            <a:ext cx="4082302" cy="2678676"/>
          </a:xfrm>
          <a:prstGeom prst="rect"/>
        </p:spPr>
      </p:pic>
      <p:pic>
        <p:nvPicPr>
          <p:cNvPr id="41" name="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 flipH="false" flipV="false">
            <a:off x="8928847" y="1262530"/>
            <a:ext cx="3022600" cy="3949700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上下文数据的使用（三）</a:t>
            </a:r>
            <a:endParaRPr/>
          </a:p>
        </p:txBody>
      </p:sp>
      <p:sp>
        <p:nvSpPr>
          <p:cNvPr id="44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048064" y="409989"/>
            <a:ext cx="6096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3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、不同节点流程的计数器实现</a:t>
            </a:r>
            <a:endParaRPr/>
          </a:p>
        </p:txBody>
      </p:sp>
      <p:sp>
        <p:nvSpPr>
          <p:cNvPr id="45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6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687422" y="1249082"/>
            <a:ext cx="6817284" cy="1366729"/>
          </a:xfrm>
          <a:prstGeom prst="rect"/>
        </p:spPr>
      </p:pic>
      <p:pic>
        <p:nvPicPr>
          <p:cNvPr id="47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2690223" y="2698003"/>
            <a:ext cx="6811682" cy="985278"/>
          </a:xfrm>
          <a:prstGeom prst="rect"/>
        </p:spPr>
      </p:pic>
      <p:pic>
        <p:nvPicPr>
          <p:cNvPr id="48" name="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 flipH="false" flipV="false">
            <a:off x="2078318" y="3824194"/>
            <a:ext cx="3068544" cy="2171585"/>
          </a:xfrm>
          <a:prstGeom prst="rect"/>
        </p:spPr>
      </p:pic>
      <p:pic>
        <p:nvPicPr>
          <p:cNvPr id="49" name="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 flipH="false" flipV="false">
            <a:off x="6295529" y="3824194"/>
            <a:ext cx="3206376" cy="2308964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上下文数据的使用（三）</a:t>
            </a:r>
            <a:endParaRPr/>
          </a:p>
        </p:txBody>
      </p:sp>
      <p:sp>
        <p:nvSpPr>
          <p:cNvPr id="52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048064" y="409989"/>
            <a:ext cx="6096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4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、使用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flow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实现随机延时计时器</a:t>
            </a:r>
            <a:endParaRPr/>
          </a:p>
        </p:txBody>
      </p:sp>
      <p:sp>
        <p:nvSpPr>
          <p:cNvPr id="53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4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179480" y="1980643"/>
            <a:ext cx="3590095" cy="2386479"/>
          </a:xfrm>
          <a:prstGeom prst="rect"/>
        </p:spPr>
      </p:pic>
      <p:pic>
        <p:nvPicPr>
          <p:cNvPr id="55" name="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 flipH="false" flipV="false">
            <a:off x="3951111" y="2230691"/>
            <a:ext cx="3723341" cy="1886382"/>
          </a:xfrm>
          <a:prstGeom prst="rect"/>
        </p:spPr>
      </p:pic>
      <p:pic>
        <p:nvPicPr>
          <p:cNvPr id="56" name="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 flipH="false" flipV="false">
            <a:off x="7847479" y="2253603"/>
            <a:ext cx="4171948" cy="186347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上下文数据的使用（三）</a:t>
            </a:r>
            <a:endParaRPr/>
          </a:p>
        </p:txBody>
      </p:sp>
      <p:sp>
        <p:nvSpPr>
          <p:cNvPr id="59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048064" y="409989"/>
            <a:ext cx="6096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4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、使用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flow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实现随机延时计时器</a:t>
            </a:r>
            <a:endParaRPr/>
          </a:p>
        </p:txBody>
      </p:sp>
      <p:sp>
        <p:nvSpPr>
          <p:cNvPr id="6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1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5312873" y="1169894"/>
            <a:ext cx="1586576" cy="4891367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上下文数据的使用（三）</a:t>
            </a:r>
            <a:endParaRPr/>
          </a:p>
        </p:txBody>
      </p:sp>
      <p:sp>
        <p:nvSpPr>
          <p:cNvPr id="64" name="稻壳儿春秋广告/盗版必究        原创来源：http://chn.docer.com/works?userid=199329941#!/work_time"/>
          <p:cNvSpPr txBox="true"/>
          <p:nvPr/>
        </p:nvSpPr>
        <p:spPr>
          <a:xfrm rot="0" flipH="false" flipV="false">
            <a:off x="3048064" y="409989"/>
            <a:ext cx="609600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小节实践</a:t>
            </a:r>
            <a:endParaRPr/>
          </a:p>
        </p:txBody>
      </p:sp>
      <p:sp>
        <p:nvSpPr>
          <p:cNvPr id="65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6" name=""/>
          <p:cNvSpPr txBox="true"/>
          <p:nvPr/>
        </p:nvSpPr>
        <p:spPr>
          <a:xfrm rot="0" flipH="false" flipV="false">
            <a:off x="2204085" y="1058955"/>
            <a:ext cx="7804150" cy="29718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SimHei"/>
                <a:ea typeface="SimHei"/>
              </a:rPr>
              <a:t>要求：</a:t>
            </a:r>
            <a:endParaRPr/>
          </a:p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SimHei"/>
                <a:ea typeface="SimHei"/>
              </a:rPr>
              <a:t>使用本小节中所讲到的上下文变量保存获取方法，使用多个</a:t>
            </a:r>
            <a:r>
              <a:rPr lang="en-US">
                <a:latin typeface="SimHei"/>
                <a:ea typeface="SimHei"/>
              </a:rPr>
              <a:t>inject</a:t>
            </a:r>
            <a:r>
              <a:rPr lang="zh-CN">
                <a:latin typeface="SimHei"/>
                <a:ea typeface="SimHei"/>
              </a:rPr>
              <a:t>节点在每个</a:t>
            </a:r>
            <a:r>
              <a:rPr lang="en-US">
                <a:latin typeface="SimHei"/>
                <a:ea typeface="SimHei"/>
              </a:rPr>
              <a:t>inject</a:t>
            </a:r>
            <a:r>
              <a:rPr lang="zh-CN">
                <a:latin typeface="SimHei"/>
                <a:ea typeface="SimHei"/>
              </a:rPr>
              <a:t>节点中声明</a:t>
            </a:r>
            <a:r>
              <a:rPr lang="en-US">
                <a:latin typeface="SimHei"/>
                <a:ea typeface="SimHei"/>
              </a:rPr>
              <a:t>"msg.a"</a:t>
            </a:r>
            <a:r>
              <a:rPr lang="zh-CN">
                <a:latin typeface="SimHei"/>
                <a:ea typeface="SimHei"/>
              </a:rPr>
              <a:t>、</a:t>
            </a:r>
            <a:r>
              <a:rPr lang="en-US">
                <a:latin typeface="SimHei"/>
                <a:ea typeface="SimHei"/>
              </a:rPr>
              <a:t>"msg.b"</a:t>
            </a:r>
            <a:r>
              <a:rPr lang="zh-CN">
                <a:latin typeface="SimHei"/>
                <a:ea typeface="SimHei"/>
              </a:rPr>
              <a:t>存储运算数据，使用</a:t>
            </a:r>
            <a:r>
              <a:rPr lang="en-US">
                <a:latin typeface="SimHei"/>
                <a:ea typeface="SimHei"/>
              </a:rPr>
              <a:t>"msg.payload"</a:t>
            </a:r>
            <a:r>
              <a:rPr lang="zh-CN">
                <a:latin typeface="SimHei"/>
                <a:ea typeface="SimHei"/>
              </a:rPr>
              <a:t>存储运算符（加减乘除），使用第一个</a:t>
            </a:r>
            <a:r>
              <a:rPr lang="en-US">
                <a:latin typeface="SimHei"/>
                <a:ea typeface="SimHei"/>
              </a:rPr>
              <a:t>function</a:t>
            </a:r>
            <a:r>
              <a:rPr lang="zh-CN">
                <a:latin typeface="SimHei"/>
                <a:ea typeface="SimHei"/>
              </a:rPr>
              <a:t>节点将</a:t>
            </a:r>
            <a:r>
              <a:rPr lang="en-US">
                <a:latin typeface="SimHei"/>
                <a:ea typeface="SimHei"/>
              </a:rPr>
              <a:t>a</a:t>
            </a:r>
            <a:r>
              <a:rPr lang="zh-CN">
                <a:latin typeface="SimHei"/>
                <a:ea typeface="SimHei"/>
              </a:rPr>
              <a:t>、</a:t>
            </a:r>
            <a:r>
              <a:rPr lang="en-US">
                <a:latin typeface="SimHei"/>
                <a:ea typeface="SimHei"/>
              </a:rPr>
              <a:t>b</a:t>
            </a:r>
            <a:r>
              <a:rPr lang="zh-CN">
                <a:latin typeface="SimHei"/>
                <a:ea typeface="SimHei"/>
              </a:rPr>
              <a:t>的数据保存起来，使用第二个</a:t>
            </a:r>
            <a:r>
              <a:rPr lang="en-US">
                <a:latin typeface="SimHei"/>
                <a:ea typeface="SimHei"/>
              </a:rPr>
              <a:t>function</a:t>
            </a:r>
            <a:r>
              <a:rPr lang="zh-CN">
                <a:latin typeface="SimHei"/>
                <a:ea typeface="SimHei"/>
              </a:rPr>
              <a:t>节点判断</a:t>
            </a:r>
            <a:r>
              <a:rPr lang="en-US">
                <a:latin typeface="SimHei"/>
                <a:ea typeface="SimHei"/>
              </a:rPr>
              <a:t>msg.payload</a:t>
            </a:r>
            <a:r>
              <a:rPr lang="zh-CN">
                <a:latin typeface="SimHei"/>
                <a:ea typeface="SimHei"/>
              </a:rPr>
              <a:t>的运算符从而进行加减乘除，最终将计算结果在调试窗口中进行打印。</a:t>
            </a:r>
            <a:endParaRPr/>
          </a:p>
        </p:txBody>
      </p:sp>
      <p:pic>
        <p:nvPicPr>
          <p:cNvPr id="67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204085" y="4196603"/>
            <a:ext cx="7765301" cy="1913912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true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zh-CN" altLang="zh-CN" sz="6000" b="true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true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16"/>
          <p:cNvSpPr txBox="true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false" 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7"/>
          <p:cNvSpPr txBox="true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en-US" sz="44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1"/>
          <p:cNvSpPr txBox="true"/>
          <p:nvPr/>
        </p:nvSpPr>
        <p:spPr>
          <a:xfrm flipH="true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Application>Tencent office</Application>
</Properties>
</file>

<file path=docProps/core.xml><?xml version="1.0" encoding="utf-8"?>
<cp:coreProperties xmlns:xsi="http://www.w3.org/2001/XMLSchema-instance" xmlns:cp="http://schemas.openxmlformats.org/package/2006/metadata/core-properties" xmlns:dcmitype="http://purl.org/dc/dcmitype/" xmlns:dc="http://purl.org/dc/elements/1.1/" xmlns:dcterms="http://purl.org/dc/terms/">
  <dcterms:created xsi:type="dcterms:W3CDTF">2024-03-06T19:42:20Z</dcterms:created>
  <dcterms:modified xsi:type="dcterms:W3CDTF">2024-03-06T19:42:20Z</dcterms:modified>
</cp:coreProperties>
</file>