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57" r:id="rId6"/>
    <p:sldId id="258" r:id="rId7"/>
    <p:sldId id="259" r:id="rId8"/>
    <p:sldId id="260" r:id="rId9"/>
    <p:sldId id="261" r:id="rId10"/>
    <p:sldId id="26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CB5E0"/>
    <a:srgbClr val="0000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906" y="462"/>
      </p:cViewPr>
      <p:guideLst>
        <p:guide orient="horz" pos="2137"/>
        <p:guide pos="38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2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6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5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2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7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8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0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9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5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9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9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9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1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04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5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0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8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09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0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11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2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3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4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17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8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9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2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3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1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6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7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2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1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3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13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3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3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40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4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4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4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First Slide">
    <p:spTree>
      <p:nvGrpSpPr>
        <p:cNvPr id="8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9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  <a:endParaRPr lang="es-ES_tradnl" dirty="0"/>
          </a:p>
        </p:txBody>
      </p:sp>
      <p:sp>
        <p:nvSpPr>
          <p:cNvPr id="9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9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1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2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2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7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8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9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0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4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5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6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7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9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0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2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3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9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60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hyperlink" Target="http://workswithweb.com/mqttbox.html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2" name="文本框 11"/>
          <p:cNvSpPr txBox="1"/>
          <p:nvPr/>
        </p:nvSpPr>
        <p:spPr>
          <a:xfrm>
            <a:off x="1146175" y="2327275"/>
            <a:ext cx="9294495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Century Gothic"/>
              </a:rPr>
              <a:t>7-5 MQTT</a:t>
            </a:r>
            <a:r>
              <a:rPr 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Century Gothic"/>
              </a:rPr>
              <a:t>客户端的安装及使用（</a:t>
            </a:r>
            <a:r>
              <a:rPr 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Century Gothic"/>
              </a:rPr>
              <a:t>一）</a:t>
            </a:r>
            <a:endParaRPr lang="zh-CN" sz="4500" b="1">
              <a:ln w="9525">
                <a:solidFill>
                  <a:srgbClr val="000000">
                    <a:alpha val="100000"/>
                  </a:srgbClr>
                </a:solidFill>
              </a:ln>
              <a:solidFill>
                <a:schemeClr val="tx1">
                  <a:alpha val="100000"/>
                </a:schemeClr>
              </a:solidFill>
              <a:effectLst>
                <a:outerShdw blurRad="50800" dist="38100" algn="l" rotWithShape="0">
                  <a:srgbClr val="000000">
                    <a:alpha val="4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Century Gothic"/>
            </a:endParaRPr>
          </a:p>
        </p:txBody>
      </p:sp>
      <p:sp>
        <p:nvSpPr>
          <p:cNvPr id="23" name="文本框 12"/>
          <p:cNvSpPr txBox="1"/>
          <p:nvPr/>
        </p:nvSpPr>
        <p:spPr>
          <a:xfrm>
            <a:off x="1151807" y="3742949"/>
            <a:ext cx="5943600" cy="698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chemeClr val="tx1">
                    <a:alpha val="100000"/>
                  </a:schemeClr>
                </a:solidFill>
                <a:latin typeface="等线" panose="02010600030101010101" charset="-122"/>
                <a:ea typeface="等线" panose="02010600030101010101" charset="-122"/>
                <a:cs typeface="+mn-cs"/>
              </a:defRPr>
            </a:pPr>
            <a:r>
              <a:rPr lang="zh-CN" sz="2000" b="0" i="0" u="none" strike="noStrike" spc="0" baseline="0">
                <a:ln>
                  <a:noFill/>
                </a:ln>
                <a:solidFill>
                  <a:schemeClr val="bg2">
                    <a:lumMod val="25000"/>
                    <a:alpha val="10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Century Gothic"/>
              </a:rPr>
              <a:t>讲师：吕林虎</a:t>
            </a:r>
            <a:endParaRPr lang="zh-CN" sz="2000" b="0" i="0" u="none" strike="noStrike" spc="0" baseline="0">
              <a:ln>
                <a:noFill/>
              </a:ln>
              <a:solidFill>
                <a:schemeClr val="bg2">
                  <a:lumMod val="25000"/>
                  <a:alpha val="10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Century Gothic"/>
            </a:endParaRPr>
          </a:p>
        </p:txBody>
      </p:sp>
      <p:sp>
        <p:nvSpPr>
          <p:cNvPr id="24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5" name="文本框 16"/>
          <p:cNvSpPr txBox="1"/>
          <p:nvPr/>
        </p:nvSpPr>
        <p:spPr>
          <a:xfrm>
            <a:off x="143761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START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6" name="文本框 17"/>
          <p:cNvSpPr txBox="1"/>
          <p:nvPr/>
        </p:nvSpPr>
        <p:spPr>
          <a:xfrm>
            <a:off x="1170940" y="1862455"/>
            <a:ext cx="3100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我要自学网专业课程</a:t>
            </a:r>
            <a:endParaRPr lang="zh-CN" altLang="zh-CN" sz="20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7" name="文本框 3"/>
          <p:cNvSpPr txBox="1"/>
          <p:nvPr/>
        </p:nvSpPr>
        <p:spPr>
          <a:xfrm>
            <a:off x="1155700" y="3135630"/>
            <a:ext cx="4362450" cy="5270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Node-red</a:t>
            </a:r>
            <a:r>
              <a:rPr lang="zh-CN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基础入门教程</a:t>
            </a:r>
            <a:endParaRPr lang="zh-CN" sz="2800" b="1">
              <a:solidFill>
                <a:schemeClr val="bg2">
                  <a:lumMod val="2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8" name="1"/>
          <p:cNvSpPr txBox="1"/>
          <p:nvPr/>
        </p:nvSpPr>
        <p:spPr>
          <a:xfrm flipH="1">
            <a:off x="2326080" y="191555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2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63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简介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等线" panose="02010600030101010101" charset="-122"/>
            </a:endParaRPr>
          </a:p>
        </p:txBody>
      </p:sp>
      <p:sp>
        <p:nvSpPr>
          <p:cNvPr id="31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783061" y="1806137"/>
            <a:ext cx="6626006" cy="283210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pPr marL="0" indent="45720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在上一小节中了解到，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  <a:cs typeface="+mn-cs"/>
              </a:rPr>
              <a:t>MQTT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通讯需要具备服务端及客户端两个角色，上节课中介绍了一个开源的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  <a:cs typeface="+mn-cs"/>
              </a:rPr>
              <a:t>MQTT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服务端并进行安装使用，但是单有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  <a:cs typeface="+mn-cs"/>
              </a:rPr>
              <a:t>MQTT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服务端没有客户端的话，也是不能进行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  <a:cs typeface="+mn-cs"/>
              </a:rPr>
              <a:t>MQTT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通讯的，本小节将介绍一个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  <a:cs typeface="+mn-cs"/>
              </a:rPr>
              <a:t>MQTT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客户端软件，使用本软件可以进行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  <a:cs typeface="+mn-cs"/>
              </a:rPr>
              <a:t>MQTT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通讯，或者进行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  <a:cs typeface="+mn-cs"/>
              </a:rPr>
              <a:t>MQTT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通讯的测试。</a:t>
            </a:r>
            <a:endParaRPr lang="zh-CN" sz="2000"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一个免费的</a:t>
            </a:r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MQTT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客户端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等线" panose="02010600030101010101" charset="-122"/>
            </a:endParaRPr>
          </a:p>
        </p:txBody>
      </p:sp>
      <p:sp>
        <p:nvSpPr>
          <p:cNvPr id="35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752461" y="1250841"/>
            <a:ext cx="6692900" cy="4203700"/>
          </a:xfrm>
        </p:spPr>
        <p:txBody>
          <a:bodyPr>
            <a:spAutoFit/>
          </a:bodyPr>
          <a:p>
            <a:pPr marL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MQTTBox 是一个带有可视化的界面的 MQTT 的客户端工具，它具有如下特点：
支持 TCP、TLS、Web Sockets 和安全的 Web Sockets 连接 MQTT 服务器
支持各种 MQTT 客户端的设置
支持发布和订阅多个主题
支持主题的单级和多级订阅
复制/重新发布有效负载
支持查看每个主题已发布/已订阅消息的历史记录</a:t>
            </a:r>
            <a:endParaRPr sz="2000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3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一个免费的</a:t>
            </a:r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MQTT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客户端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等线" panose="02010600030101010101" charset="-122"/>
            </a:endParaRPr>
          </a:p>
        </p:txBody>
      </p:sp>
      <p:sp>
        <p:nvSpPr>
          <p:cNvPr id="39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67233" y="1585201"/>
            <a:ext cx="2457662" cy="268254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一个免费的</a:t>
            </a:r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MQTT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客户端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等线" panose="02010600030101010101" charset="-122"/>
            </a:endParaRPr>
          </a:p>
        </p:txBody>
      </p:sp>
      <p:sp>
        <p:nvSpPr>
          <p:cNvPr id="43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491405" y="1751724"/>
            <a:ext cx="6096000" cy="914400"/>
          </a:xfrm>
        </p:spPr>
        <p:txBody>
          <a:bodyPr>
            <a:spAutoFit/>
          </a:bodyPr>
          <a:p>
            <a:pPr marL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官网下载地址：</a:t>
            </a:r>
            <a:endParaRPr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hlinkClick r:id="rId1"/>
              </a:rPr>
              <a:t>http://workswithweb.com/mqttbox.html</a:t>
            </a:r>
            <a:endParaRPr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  <a:cs typeface="+mn-cs"/>
              <a:hlinkClick r:id="rId1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4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MQTT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客户端设置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等线" panose="02010600030101010101" charset="-122"/>
            </a:endParaRPr>
          </a:p>
        </p:txBody>
      </p:sp>
      <p:sp>
        <p:nvSpPr>
          <p:cNvPr id="47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323781" y="1052348"/>
            <a:ext cx="7544566" cy="100330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pPr marL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在使用客户端进行通讯前，需要先对连接的客户端进行配置，以保证可以正常连接服务端。</a:t>
            </a:r>
            <a:endParaRPr lang="zh-CN" sz="2000"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" y="2511719"/>
            <a:ext cx="12192000" cy="348994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1" name="文本框 11"/>
          <p:cNvSpPr txBox="1"/>
          <p:nvPr/>
        </p:nvSpPr>
        <p:spPr>
          <a:xfrm>
            <a:off x="1146175" y="2723515"/>
            <a:ext cx="66725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6000" b="1"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希望大家学有所成</a:t>
            </a:r>
            <a:endParaRPr lang="zh-CN" altLang="zh-CN" sz="6000" b="1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2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3" name="文本框 16"/>
          <p:cNvSpPr txBox="1"/>
          <p:nvPr/>
        </p:nvSpPr>
        <p:spPr>
          <a:xfrm>
            <a:off x="155953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END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4" name="文本框 17"/>
          <p:cNvSpPr txBox="1"/>
          <p:nvPr/>
        </p:nvSpPr>
        <p:spPr>
          <a:xfrm>
            <a:off x="1171146" y="1747177"/>
            <a:ext cx="2745157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本篇结束</a:t>
            </a:r>
            <a:endParaRPr lang="zh-CN" altLang="en-US" sz="4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5" name="1"/>
          <p:cNvSpPr txBox="1"/>
          <p:nvPr/>
        </p:nvSpPr>
        <p:spPr>
          <a:xfrm flipH="1">
            <a:off x="-139625" y="373800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JlZTUzMjgyM2ViZGYyNzUwOTQxMzk0ZWU0YWQwNWU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684</Words>
  <Application>WPS 演示</Application>
  <PresentationFormat/>
  <Paragraphs>49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4" baseType="lpstr">
      <vt:lpstr>Arial</vt:lpstr>
      <vt:lpstr>宋体</vt:lpstr>
      <vt:lpstr>Wingdings</vt:lpstr>
      <vt:lpstr>Lato Regular</vt:lpstr>
      <vt:lpstr>Lato</vt:lpstr>
      <vt:lpstr>Lato Hairline</vt:lpstr>
      <vt:lpstr>Lato Light</vt:lpstr>
      <vt:lpstr>黑体</vt:lpstr>
      <vt:lpstr>Century Gothic</vt:lpstr>
      <vt:lpstr>Century Gothic</vt:lpstr>
      <vt:lpstr>等线</vt:lpstr>
      <vt:lpstr>微软雅黑</vt:lpstr>
      <vt:lpstr>Arial Unicode MS</vt:lpstr>
      <vt:lpstr>等线 Light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没有权限查看该用户名</cp:lastModifiedBy>
  <cp:revision>1</cp:revision>
  <dcterms:created xsi:type="dcterms:W3CDTF">2024-04-07T13:04:28Z</dcterms:created>
  <dcterms:modified xsi:type="dcterms:W3CDTF">2024-04-07T13:04:28Z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36582D00E8DE4987921ACFB70B359A8D_12</vt:lpwstr>
  </property>
  <property fmtid="{D5CDD505-2E9C-101B-9397-08002B2CF9AE}" pid="3" name="KSOProductBuildVer">
    <vt:lpwstr>2052-12.1.0.16388</vt:lpwstr>
  </property>
</Properties>
</file>